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058400" cy="7772400"/>
  <p:notesSz cx="6807200" cy="9939338"/>
  <p:embeddedFontLst>
    <p:embeddedFont>
      <p:font typeface="Homemade Apple" panose="020B0604020202020204" charset="0"/>
      <p:regular r:id="rId5"/>
    </p:embeddedFont>
    <p:embeddedFont>
      <p:font typeface="Forum" panose="020B0604020202020204" charset="0"/>
      <p:regular r:id="rId6"/>
    </p:embeddedFont>
    <p:embeddedFont>
      <p:font typeface="Open Sans Bold" panose="020B0604020202020204" charset="0"/>
      <p:regular r:id="rId7"/>
    </p:embeddedFont>
    <p:embeddedFont>
      <p:font typeface="Now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ow Bold" panose="020B0604020202020204" charset="0"/>
      <p:regular r:id="rId13"/>
    </p:embeddedFont>
    <p:embeddedFont>
      <p:font typeface="Glacial Indifference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6" d="100"/>
          <a:sy n="96" d="100"/>
        </p:scale>
        <p:origin x="17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394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5139" y="2"/>
            <a:ext cx="2950475" cy="498394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CE2C4E54-6317-4E0C-858A-9F32E556FD9D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33488" y="1243013"/>
            <a:ext cx="43402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4" tIns="45697" rIns="91394" bIns="4569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80" y="4783963"/>
            <a:ext cx="5445442" cy="3912563"/>
          </a:xfrm>
          <a:prstGeom prst="rect">
            <a:avLst/>
          </a:prstGeom>
        </p:spPr>
        <p:txBody>
          <a:bodyPr vert="horz" lIns="91394" tIns="45697" rIns="91394" bIns="45697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0944"/>
            <a:ext cx="2950476" cy="498394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5139" y="9440944"/>
            <a:ext cx="2950475" cy="498394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C6938944-558E-4FCF-AE58-376D54A5E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55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4900431" y="4213162"/>
            <a:ext cx="5398611" cy="5563997"/>
            <a:chOff x="0" y="0"/>
            <a:chExt cx="2354580" cy="2426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2426713"/>
            </a:xfrm>
            <a:custGeom>
              <a:avLst/>
              <a:gdLst/>
              <a:ahLst/>
              <a:cxnLst/>
              <a:rect l="l" t="t" r="r" b="b"/>
              <a:pathLst>
                <a:path w="2353310" h="2426713">
                  <a:moveTo>
                    <a:pt x="784860" y="2359402"/>
                  </a:moveTo>
                  <a:cubicBezTo>
                    <a:pt x="905510" y="2400042"/>
                    <a:pt x="1042670" y="2426713"/>
                    <a:pt x="1177290" y="2426713"/>
                  </a:cubicBezTo>
                  <a:cubicBezTo>
                    <a:pt x="1311910" y="2426713"/>
                    <a:pt x="1441450" y="2403852"/>
                    <a:pt x="1560830" y="2363213"/>
                  </a:cubicBezTo>
                  <a:cubicBezTo>
                    <a:pt x="1563370" y="2361942"/>
                    <a:pt x="1565910" y="2361942"/>
                    <a:pt x="1568450" y="2360673"/>
                  </a:cubicBezTo>
                  <a:cubicBezTo>
                    <a:pt x="2016760" y="2198113"/>
                    <a:pt x="2346960" y="1768852"/>
                    <a:pt x="2353310" y="126856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267633"/>
                  </a:lnTo>
                  <a:cubicBezTo>
                    <a:pt x="6350" y="1771392"/>
                    <a:pt x="331470" y="2200652"/>
                    <a:pt x="784860" y="235940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-185828" y="-176910"/>
            <a:ext cx="5215028" cy="8126220"/>
          </a:xfrm>
          <a:prstGeom prst="rect">
            <a:avLst/>
          </a:prstGeom>
          <a:solidFill>
            <a:srgbClr val="B7E0EB"/>
          </a:solidFill>
        </p:spPr>
      </p:sp>
      <p:grpSp>
        <p:nvGrpSpPr>
          <p:cNvPr id="5" name="Group 5"/>
          <p:cNvGrpSpPr/>
          <p:nvPr/>
        </p:nvGrpSpPr>
        <p:grpSpPr>
          <a:xfrm>
            <a:off x="104341" y="-2796024"/>
            <a:ext cx="4841809" cy="5877543"/>
            <a:chOff x="0" y="0"/>
            <a:chExt cx="2354580" cy="28582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3310" cy="2858259"/>
            </a:xfrm>
            <a:custGeom>
              <a:avLst/>
              <a:gdLst/>
              <a:ahLst/>
              <a:cxnLst/>
              <a:rect l="l" t="t" r="r" b="b"/>
              <a:pathLst>
                <a:path w="2353310" h="2858259">
                  <a:moveTo>
                    <a:pt x="784860" y="2790949"/>
                  </a:moveTo>
                  <a:cubicBezTo>
                    <a:pt x="905510" y="2831589"/>
                    <a:pt x="1042670" y="2858259"/>
                    <a:pt x="1177290" y="2858259"/>
                  </a:cubicBezTo>
                  <a:cubicBezTo>
                    <a:pt x="1311910" y="2858259"/>
                    <a:pt x="1441450" y="2835399"/>
                    <a:pt x="1560830" y="2794759"/>
                  </a:cubicBezTo>
                  <a:cubicBezTo>
                    <a:pt x="1563370" y="2793489"/>
                    <a:pt x="1565910" y="2793489"/>
                    <a:pt x="1568450" y="2792219"/>
                  </a:cubicBezTo>
                  <a:cubicBezTo>
                    <a:pt x="2016760" y="2629659"/>
                    <a:pt x="2346960" y="2200399"/>
                    <a:pt x="2353310" y="1698782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697520"/>
                  </a:lnTo>
                  <a:cubicBezTo>
                    <a:pt x="6350" y="2202939"/>
                    <a:pt x="331470" y="2632199"/>
                    <a:pt x="784860" y="2790949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7734233" y="142748"/>
            <a:ext cx="2178386" cy="1462204"/>
          </a:xfrm>
          <a:custGeom>
            <a:avLst/>
            <a:gdLst/>
            <a:ahLst/>
            <a:cxnLst/>
            <a:rect l="l" t="t" r="r" b="b"/>
            <a:pathLst>
              <a:path w="2178386" h="1462204">
                <a:moveTo>
                  <a:pt x="0" y="0"/>
                </a:moveTo>
                <a:lnTo>
                  <a:pt x="2178386" y="0"/>
                </a:lnTo>
                <a:lnTo>
                  <a:pt x="2178386" y="1462204"/>
                </a:lnTo>
                <a:lnTo>
                  <a:pt x="0" y="14622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39359" y="637282"/>
            <a:ext cx="2771775" cy="1468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8"/>
              </a:lnSpc>
            </a:pPr>
            <a:r>
              <a:rPr lang="en-US" sz="2047" b="1" u="sng" spc="40">
                <a:solidFill>
                  <a:srgbClr val="B7E0EB"/>
                </a:solidFill>
                <a:latin typeface="Now Bold"/>
                <a:ea typeface="Now Bold"/>
                <a:cs typeface="Now Bold"/>
                <a:sym typeface="Now Bold"/>
              </a:rPr>
              <a:t>NOUVEAU !</a:t>
            </a:r>
            <a:r>
              <a:rPr lang="en-US" sz="2047" spc="40">
                <a:solidFill>
                  <a:srgbClr val="B7E0EB"/>
                </a:solidFill>
                <a:latin typeface="Now"/>
                <a:ea typeface="Now"/>
                <a:cs typeface="Now"/>
                <a:sym typeface="Now"/>
              </a:rPr>
              <a:t> </a:t>
            </a:r>
          </a:p>
          <a:p>
            <a:pPr algn="ctr">
              <a:lnSpc>
                <a:spcPts val="2968"/>
              </a:lnSpc>
            </a:pPr>
            <a:r>
              <a:rPr lang="en-US" sz="2047" spc="40" err="1">
                <a:solidFill>
                  <a:srgbClr val="B7E0EB"/>
                </a:solidFill>
                <a:latin typeface="Now"/>
                <a:ea typeface="Now"/>
                <a:cs typeface="Now"/>
                <a:sym typeface="Now"/>
              </a:rPr>
              <a:t>Désormais</a:t>
            </a:r>
            <a:r>
              <a:rPr lang="en-US" sz="2047" spc="40">
                <a:solidFill>
                  <a:srgbClr val="B7E0EB"/>
                </a:solidFill>
                <a:latin typeface="Now"/>
                <a:ea typeface="Now"/>
                <a:cs typeface="Now"/>
                <a:sym typeface="Now"/>
              </a:rPr>
              <a:t> le </a:t>
            </a:r>
            <a:r>
              <a:rPr lang="en-US" sz="2047" spc="40" err="1">
                <a:solidFill>
                  <a:srgbClr val="B7E0EB"/>
                </a:solidFill>
                <a:latin typeface="Now"/>
                <a:ea typeface="Now"/>
                <a:cs typeface="Now"/>
                <a:sym typeface="Now"/>
              </a:rPr>
              <a:t>programme</a:t>
            </a:r>
            <a:r>
              <a:rPr lang="en-US" sz="2047" spc="40">
                <a:solidFill>
                  <a:srgbClr val="B7E0EB"/>
                </a:solidFill>
                <a:latin typeface="Now"/>
                <a:ea typeface="Now"/>
                <a:cs typeface="Now"/>
                <a:sym typeface="Now"/>
              </a:rPr>
              <a:t> sera </a:t>
            </a:r>
            <a:r>
              <a:rPr lang="en-US" sz="2047" spc="40" err="1">
                <a:solidFill>
                  <a:srgbClr val="B7E0EB"/>
                </a:solidFill>
                <a:latin typeface="Now"/>
                <a:ea typeface="Now"/>
                <a:cs typeface="Now"/>
                <a:sym typeface="Now"/>
              </a:rPr>
              <a:t>diffusé</a:t>
            </a:r>
            <a:r>
              <a:rPr lang="en-US" sz="2047" spc="40">
                <a:solidFill>
                  <a:srgbClr val="B7E0EB"/>
                </a:solidFill>
                <a:latin typeface="Now"/>
                <a:ea typeface="Now"/>
                <a:cs typeface="Now"/>
                <a:sym typeface="Now"/>
              </a:rPr>
              <a:t> pour 15 </a:t>
            </a:r>
            <a:r>
              <a:rPr lang="en-US" sz="2047" spc="40" err="1">
                <a:solidFill>
                  <a:srgbClr val="B7E0EB"/>
                </a:solidFill>
                <a:latin typeface="Now"/>
                <a:ea typeface="Now"/>
                <a:cs typeface="Now"/>
                <a:sym typeface="Now"/>
              </a:rPr>
              <a:t>jours</a:t>
            </a:r>
            <a:r>
              <a:rPr lang="en-US" sz="2047" spc="40">
                <a:solidFill>
                  <a:srgbClr val="B7E0EB"/>
                </a:solidFill>
                <a:latin typeface="Now"/>
                <a:ea typeface="Now"/>
                <a:cs typeface="Now"/>
                <a:sym typeface="Now"/>
              </a:rPr>
              <a:t> !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1112" y="6237404"/>
            <a:ext cx="3568269" cy="870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8"/>
              </a:lnSpc>
            </a:pPr>
            <a:r>
              <a:rPr lang="en-US" sz="1200" spc="24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422 avenue du Château </a:t>
            </a:r>
          </a:p>
          <a:p>
            <a:pPr algn="ctr">
              <a:lnSpc>
                <a:spcPts val="1788"/>
              </a:lnSpc>
            </a:pPr>
            <a:r>
              <a:rPr lang="en-US" sz="1200" spc="24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73600 SALINS-FONTAINE</a:t>
            </a:r>
          </a:p>
          <a:p>
            <a:pPr algn="ctr">
              <a:lnSpc>
                <a:spcPts val="1788"/>
              </a:lnSpc>
            </a:pPr>
            <a:r>
              <a:rPr lang="en-US" sz="1200" spc="24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04.79.24.22.96</a:t>
            </a:r>
          </a:p>
          <a:p>
            <a:pPr algn="ctr">
              <a:lnSpc>
                <a:spcPts val="1788"/>
              </a:lnSpc>
            </a:pPr>
            <a:r>
              <a:rPr lang="en-US" sz="1200" spc="24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animation.nf@cias-sierss.fr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060752" y="5655375"/>
            <a:ext cx="3399982" cy="1240260"/>
            <a:chOff x="0" y="0"/>
            <a:chExt cx="4533309" cy="165368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60471"/>
              <a:ext cx="4533309" cy="293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3"/>
                </a:lnSpc>
              </a:pPr>
              <a:r>
                <a:rPr lang="en-US" sz="1270" spc="25">
                  <a:solidFill>
                    <a:srgbClr val="0097B2"/>
                  </a:solidFill>
                  <a:latin typeface="Now"/>
                  <a:ea typeface="Now"/>
                  <a:cs typeface="Now"/>
                  <a:sym typeface="Now"/>
                </a:rPr>
                <a:t>CIAS CANTON DE MOÛTIERS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4533309" cy="1206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57"/>
                </a:lnSpc>
              </a:pPr>
              <a:r>
                <a:rPr lang="en-US" sz="2869" b="1">
                  <a:solidFill>
                    <a:srgbClr val="004AAD"/>
                  </a:solidFill>
                  <a:latin typeface="Now Bold"/>
                  <a:ea typeface="Now Bold"/>
                  <a:cs typeface="Now Bold"/>
                  <a:sym typeface="Now Bold"/>
                </a:rPr>
                <a:t>RÉSIDENCE NOTRE FOYER</a:t>
              </a:r>
              <a:r>
                <a:rPr lang="en-US" sz="2869" b="1">
                  <a:solidFill>
                    <a:srgbClr val="0A6250"/>
                  </a:solidFill>
                  <a:latin typeface="Now Bold"/>
                  <a:ea typeface="Now Bold"/>
                  <a:cs typeface="Now Bold"/>
                  <a:sym typeface="Now Bold"/>
                </a:rPr>
                <a:t>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608867" y="2056678"/>
            <a:ext cx="4303752" cy="1829522"/>
            <a:chOff x="0" y="0"/>
            <a:chExt cx="5738336" cy="243936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086813"/>
              <a:ext cx="5738336" cy="1352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Animation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5738336" cy="9252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9"/>
                </a:lnSpc>
              </a:pPr>
              <a:r>
                <a:rPr lang="en-US" sz="4199" spc="986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PROGRAMME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452138" y="2276708"/>
            <a:ext cx="4146216" cy="3561050"/>
            <a:chOff x="0" y="0"/>
            <a:chExt cx="2354580" cy="202227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53310" cy="2022272"/>
            </a:xfrm>
            <a:custGeom>
              <a:avLst/>
              <a:gdLst/>
              <a:ahLst/>
              <a:cxnLst/>
              <a:rect l="l" t="t" r="r" b="b"/>
              <a:pathLst>
                <a:path w="2353310" h="2022272">
                  <a:moveTo>
                    <a:pt x="784860" y="1954962"/>
                  </a:moveTo>
                  <a:cubicBezTo>
                    <a:pt x="905510" y="1995602"/>
                    <a:pt x="1042670" y="2022272"/>
                    <a:pt x="1177290" y="2022272"/>
                  </a:cubicBezTo>
                  <a:cubicBezTo>
                    <a:pt x="1311910" y="2022272"/>
                    <a:pt x="1441450" y="1999412"/>
                    <a:pt x="1560830" y="1958772"/>
                  </a:cubicBezTo>
                  <a:cubicBezTo>
                    <a:pt x="1563370" y="1957502"/>
                    <a:pt x="1565910" y="1957502"/>
                    <a:pt x="1568450" y="1956233"/>
                  </a:cubicBezTo>
                  <a:cubicBezTo>
                    <a:pt x="2016760" y="1793672"/>
                    <a:pt x="2346960" y="1364412"/>
                    <a:pt x="2353310" y="86536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4749"/>
                  </a:lnTo>
                  <a:cubicBezTo>
                    <a:pt x="6350" y="1366952"/>
                    <a:pt x="331470" y="1796212"/>
                    <a:pt x="784860" y="195496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217808" y="3243592"/>
            <a:ext cx="2614876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2"/>
              </a:lnSpc>
            </a:pPr>
            <a:r>
              <a:rPr lang="en-US" sz="1519" b="1" u="sng" spc="30">
                <a:solidFill>
                  <a:srgbClr val="004AAD"/>
                </a:solidFill>
                <a:latin typeface="Now Bold"/>
                <a:ea typeface="Now Bold"/>
                <a:cs typeface="Now Bold"/>
                <a:sym typeface="Now Bold"/>
              </a:rPr>
              <a:t>Pour information :</a:t>
            </a:r>
          </a:p>
          <a:p>
            <a:pPr algn="ctr">
              <a:lnSpc>
                <a:spcPts val="2492"/>
              </a:lnSpc>
            </a:pPr>
            <a:r>
              <a:rPr lang="en-US" sz="1519" u="sng" spc="3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Vous</a:t>
            </a:r>
            <a:r>
              <a:rPr lang="en-US" sz="1519" u="sng" spc="3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519" u="sng" spc="3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pouvez</a:t>
            </a:r>
            <a:r>
              <a:rPr lang="en-US" sz="1519" u="sng" spc="3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519" u="sng" spc="3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vous</a:t>
            </a:r>
            <a:r>
              <a:rPr lang="en-US" sz="1519" u="sng" spc="3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519" u="sng" spc="3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rapprocher</a:t>
            </a:r>
            <a:r>
              <a:rPr lang="en-US" sz="1519" spc="3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519" spc="3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d’Ingrid</a:t>
            </a:r>
            <a:r>
              <a:rPr lang="en-US" sz="1519" spc="3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519" spc="30" err="1" smtClean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ou</a:t>
            </a:r>
            <a:r>
              <a:rPr lang="en-US" sz="1519" spc="30" smtClean="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de </a:t>
            </a:r>
            <a:r>
              <a:rPr lang="en-US" sz="1519" spc="3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Souad.</a:t>
            </a:r>
          </a:p>
          <a:p>
            <a:pPr algn="ctr">
              <a:lnSpc>
                <a:spcPts val="2492"/>
              </a:lnSpc>
            </a:pPr>
            <a:r>
              <a:rPr lang="en-US" sz="1519" spc="3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En</a:t>
            </a:r>
            <a:r>
              <a:rPr lang="en-US" sz="1519" spc="3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519" spc="3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espérant</a:t>
            </a:r>
            <a:r>
              <a:rPr lang="en-US" sz="1519" spc="3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519" spc="3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vous</a:t>
            </a:r>
            <a:r>
              <a:rPr lang="en-US" sz="1519" spc="3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519" spc="3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voir</a:t>
            </a:r>
            <a:r>
              <a:rPr lang="en-US" sz="1519" spc="3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519" spc="30" err="1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nombreux</a:t>
            </a:r>
            <a:r>
              <a:rPr lang="en-US" sz="1519" spc="30">
                <a:solidFill>
                  <a:srgbClr val="004AAD"/>
                </a:solidFill>
                <a:latin typeface="Now"/>
                <a:ea typeface="Now"/>
                <a:cs typeface="Now"/>
                <a:sym typeface="Now"/>
              </a:rPr>
              <a:t>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754372" y="-1640008"/>
            <a:ext cx="1254251" cy="4762999"/>
            <a:chOff x="0" y="0"/>
            <a:chExt cx="2354580" cy="8395274"/>
          </a:xfrm>
        </p:grpSpPr>
        <p:sp>
          <p:nvSpPr>
            <p:cNvPr id="3" name="Freeform 3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353310" cy="8395274"/>
            </a:xfrm>
            <a:custGeom>
              <a:avLst/>
              <a:gdLst/>
              <a:ahLst/>
              <a:cxnLst/>
              <a:rect l="l" t="t" r="r" b="b"/>
              <a:pathLst>
                <a:path w="2353310" h="8395274">
                  <a:moveTo>
                    <a:pt x="784860" y="8327964"/>
                  </a:moveTo>
                  <a:cubicBezTo>
                    <a:pt x="905510" y="8368604"/>
                    <a:pt x="1042670" y="8395274"/>
                    <a:pt x="1177290" y="8395274"/>
                  </a:cubicBezTo>
                  <a:cubicBezTo>
                    <a:pt x="1311910" y="8395274"/>
                    <a:pt x="1441450" y="8372414"/>
                    <a:pt x="1560830" y="8331774"/>
                  </a:cubicBezTo>
                  <a:cubicBezTo>
                    <a:pt x="1563370" y="8330504"/>
                    <a:pt x="1565910" y="8330504"/>
                    <a:pt x="1568450" y="8329234"/>
                  </a:cubicBezTo>
                  <a:cubicBezTo>
                    <a:pt x="2016760" y="8166674"/>
                    <a:pt x="2346960" y="7737414"/>
                    <a:pt x="2353310" y="721876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7213239"/>
                  </a:lnTo>
                  <a:cubicBezTo>
                    <a:pt x="6350" y="7739954"/>
                    <a:pt x="331470" y="8169214"/>
                    <a:pt x="784860" y="8327964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7023093" y="-1676636"/>
            <a:ext cx="1254251" cy="4816365"/>
            <a:chOff x="0" y="0"/>
            <a:chExt cx="2354580" cy="83952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8395274"/>
            </a:xfrm>
            <a:custGeom>
              <a:avLst/>
              <a:gdLst/>
              <a:ahLst/>
              <a:cxnLst/>
              <a:rect l="l" t="t" r="r" b="b"/>
              <a:pathLst>
                <a:path w="2353310" h="8395274">
                  <a:moveTo>
                    <a:pt x="784860" y="8327964"/>
                  </a:moveTo>
                  <a:cubicBezTo>
                    <a:pt x="905510" y="8368604"/>
                    <a:pt x="1042670" y="8395274"/>
                    <a:pt x="1177290" y="8395274"/>
                  </a:cubicBezTo>
                  <a:cubicBezTo>
                    <a:pt x="1311910" y="8395274"/>
                    <a:pt x="1441450" y="8372414"/>
                    <a:pt x="1560830" y="8331774"/>
                  </a:cubicBezTo>
                  <a:cubicBezTo>
                    <a:pt x="1563370" y="8330504"/>
                    <a:pt x="1565910" y="8330504"/>
                    <a:pt x="1568450" y="8329234"/>
                  </a:cubicBezTo>
                  <a:cubicBezTo>
                    <a:pt x="2016760" y="8166674"/>
                    <a:pt x="2346960" y="7737414"/>
                    <a:pt x="2353310" y="721876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7213239"/>
                  </a:lnTo>
                  <a:cubicBezTo>
                    <a:pt x="6350" y="7739954"/>
                    <a:pt x="331470" y="8169214"/>
                    <a:pt x="784860" y="8327964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28600" y="233190"/>
            <a:ext cx="4243438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2800" spc="90" dirty="0" err="1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Semaine</a:t>
            </a:r>
            <a:r>
              <a:rPr lang="en-US" sz="2800" spc="9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 du </a:t>
            </a:r>
            <a:endParaRPr lang="en-US" sz="2800" spc="90" dirty="0" smtClean="0">
              <a:solidFill>
                <a:srgbClr val="FFFFFF"/>
              </a:solidFill>
              <a:latin typeface="Forum"/>
              <a:ea typeface="Forum"/>
              <a:cs typeface="Forum"/>
              <a:sym typeface="Forum"/>
            </a:endParaRPr>
          </a:p>
          <a:p>
            <a:pPr algn="ctr">
              <a:lnSpc>
                <a:spcPts val="3960"/>
              </a:lnSpc>
            </a:pPr>
            <a:r>
              <a:rPr lang="en-US" sz="2800" spc="90" dirty="0" smtClean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31 Mars </a:t>
            </a:r>
            <a:r>
              <a:rPr lang="en-US" sz="2800" spc="9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au 6</a:t>
            </a:r>
            <a:r>
              <a:rPr lang="en-US" sz="2800" spc="90" dirty="0" smtClean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 Avril 2025</a:t>
            </a:r>
            <a:endParaRPr lang="en-US" sz="2800" spc="90" dirty="0">
              <a:solidFill>
                <a:srgbClr val="FFFFFF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823086" y="256567"/>
            <a:ext cx="3803115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960"/>
              </a:lnSpc>
              <a:defRPr sz="2800" spc="90">
                <a:solidFill>
                  <a:srgbClr val="FFFFFF"/>
                </a:solidFill>
                <a:latin typeface="Forum"/>
                <a:ea typeface="Forum"/>
                <a:cs typeface="Forum"/>
              </a:defRPr>
            </a:lvl1pPr>
          </a:lstStyle>
          <a:p>
            <a:r>
              <a:rPr lang="en-US" dirty="0" err="1">
                <a:sym typeface="Forum"/>
              </a:rPr>
              <a:t>Semaine</a:t>
            </a:r>
            <a:r>
              <a:rPr lang="en-US" dirty="0">
                <a:sym typeface="Forum"/>
              </a:rPr>
              <a:t> </a:t>
            </a:r>
            <a:r>
              <a:rPr lang="en-US" dirty="0" smtClean="0">
                <a:sym typeface="Forum"/>
              </a:rPr>
              <a:t>du </a:t>
            </a:r>
          </a:p>
          <a:p>
            <a:r>
              <a:rPr lang="en-US" dirty="0">
                <a:sym typeface="Forum"/>
              </a:rPr>
              <a:t>7</a:t>
            </a:r>
            <a:r>
              <a:rPr lang="en-US" dirty="0" smtClean="0">
                <a:sym typeface="Forum"/>
              </a:rPr>
              <a:t> Avril </a:t>
            </a:r>
            <a:r>
              <a:rPr lang="en-US" dirty="0">
                <a:sym typeface="Forum"/>
              </a:rPr>
              <a:t>au </a:t>
            </a:r>
            <a:r>
              <a:rPr lang="en-US" dirty="0" smtClean="0">
                <a:sym typeface="Forum"/>
              </a:rPr>
              <a:t>13 Avril 2025</a:t>
            </a:r>
            <a:endParaRPr lang="en-US" dirty="0">
              <a:sym typeface="For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44745" y="1588641"/>
            <a:ext cx="41910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dirty="0" err="1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Lundi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7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avril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2025 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marL="345451" lvl="1" indent="-172725" algn="l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9h30 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Bus </a:t>
            </a:r>
            <a:r>
              <a:rPr lang="en-US" sz="1050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Sur </a:t>
            </a:r>
            <a:r>
              <a:rPr lang="en-US" sz="1050" b="1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  <a:r>
              <a:rPr lang="en-US" sz="1050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nscription </a:t>
            </a:r>
            <a:endParaRPr lang="en-US" sz="1050" b="1" dirty="0">
              <a:solidFill>
                <a:srgbClr val="FF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 algn="l">
              <a:lnSpc>
                <a:spcPts val="2240"/>
              </a:lnSpc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15h30 à 16h30 : Gym </a:t>
            </a:r>
            <a:r>
              <a:rPr lang="en-US" sz="1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ouce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avec </a:t>
            </a:r>
            <a:r>
              <a:rPr lang="en-US" sz="1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Aurore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28180" y="2645378"/>
            <a:ext cx="463022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Mardi 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 </a:t>
            </a: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avril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2025 :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10h30 à 12h 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1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Théâtre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avec 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Marie-Claire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>
              <a:lnSpc>
                <a:spcPts val="2240"/>
              </a:lnSpc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11h à 16h :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macdo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&amp; Sortie spectacle au      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Dôme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d’Albertville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050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Sur inscription</a:t>
            </a:r>
            <a:endParaRPr lang="en-US" sz="1050" b="1" dirty="0">
              <a:solidFill>
                <a:srgbClr val="FF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5651" y="3604712"/>
            <a:ext cx="5076384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 b="1" dirty="0" err="1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Mercredi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</a:t>
            </a: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avril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2025 :</a:t>
            </a:r>
            <a:r>
              <a:rPr lang="en-US" sz="1050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</a:t>
            </a:r>
            <a:endParaRPr lang="en-US" sz="1050" b="1" dirty="0">
              <a:solidFill>
                <a:srgbClr val="FF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 algn="just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15h00 à 16h30 : Atelier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créatif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8180" y="4624207"/>
            <a:ext cx="439584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dirty="0" err="1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Jeudi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 </a:t>
            </a: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avril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2025 :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 algn="l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14h30 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Film (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Papi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Sitter 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651" y="5202341"/>
            <a:ext cx="4597345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Vendredi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avril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2025 :</a:t>
            </a:r>
            <a:endParaRPr lang="en-US" sz="1600" b="1" dirty="0">
              <a:solidFill>
                <a:srgbClr val="196BC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 algn="l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9h30 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Bus </a:t>
            </a:r>
            <a:r>
              <a:rPr lang="en-US" sz="1050" b="1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  <a:r>
              <a:rPr lang="en-US" sz="1050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ur </a:t>
            </a:r>
            <a:r>
              <a:rPr lang="en-US" sz="1050" b="1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  <a:r>
              <a:rPr lang="en-US" sz="1050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nscription</a:t>
            </a:r>
          </a:p>
          <a:p>
            <a:pPr marL="345451" lvl="1" indent="-172725" algn="l">
              <a:lnSpc>
                <a:spcPts val="2240"/>
              </a:lnSpc>
              <a:buFont typeface="Arial"/>
              <a:buChar char="•"/>
            </a:pPr>
            <a:r>
              <a:rPr lang="en-US" sz="1600" dirty="0" smtClean="0">
                <a:latin typeface="Open Sans Bold"/>
                <a:ea typeface="Open Sans Bold"/>
                <a:cs typeface="Open Sans Bold"/>
                <a:sym typeface="Open Sans Bold"/>
              </a:rPr>
              <a:t>10h30 : </a:t>
            </a:r>
            <a:r>
              <a:rPr lang="en-US" sz="1600" dirty="0" err="1" smtClean="0">
                <a:latin typeface="Open Sans Bold"/>
                <a:ea typeface="Open Sans Bold"/>
                <a:cs typeface="Open Sans Bold"/>
                <a:sym typeface="Open Sans Bold"/>
              </a:rPr>
              <a:t>Messe</a:t>
            </a:r>
            <a:r>
              <a:rPr lang="en-US" sz="1600" dirty="0" smtClean="0">
                <a:latin typeface="Open Sans Bold"/>
                <a:ea typeface="Open Sans Bold"/>
                <a:cs typeface="Open Sans Bold"/>
                <a:sym typeface="Open Sans Bold"/>
              </a:rPr>
              <a:t> à la </a:t>
            </a:r>
            <a:r>
              <a:rPr lang="en-US" sz="1600" dirty="0" err="1"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  <a:r>
              <a:rPr lang="en-US" sz="1600" dirty="0" err="1" smtClean="0">
                <a:latin typeface="Open Sans Bold"/>
                <a:ea typeface="Open Sans Bold"/>
                <a:cs typeface="Open Sans Bold"/>
                <a:sym typeface="Open Sans Bold"/>
              </a:rPr>
              <a:t>hapelle</a:t>
            </a:r>
            <a:r>
              <a:rPr lang="en-US" sz="1600" dirty="0" smtClean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marL="345451" lvl="1" indent="-172725" algn="l">
              <a:lnSpc>
                <a:spcPts val="2240"/>
              </a:lnSpc>
              <a:buFont typeface="Arial"/>
              <a:buChar char="•"/>
            </a:pPr>
            <a:r>
              <a:rPr lang="en-US" sz="1600" dirty="0" smtClean="0">
                <a:latin typeface="Open Sans Bold"/>
                <a:ea typeface="Open Sans Bold"/>
                <a:cs typeface="Open Sans Bold"/>
                <a:sym typeface="Open Sans Bold"/>
              </a:rPr>
              <a:t>14h à 15h : </a:t>
            </a:r>
            <a:r>
              <a:rPr lang="en-US" sz="1600" dirty="0" err="1" smtClean="0">
                <a:latin typeface="Open Sans Bold"/>
                <a:ea typeface="Open Sans Bold"/>
                <a:cs typeface="Open Sans Bold"/>
                <a:sym typeface="Open Sans Bold"/>
              </a:rPr>
              <a:t>Groupe</a:t>
            </a:r>
            <a:r>
              <a:rPr lang="en-US" sz="1600" dirty="0" smtClean="0"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1600" dirty="0" err="1" smtClean="0">
                <a:latin typeface="Open Sans Bold"/>
                <a:ea typeface="Open Sans Bold"/>
                <a:cs typeface="Open Sans Bold"/>
                <a:sym typeface="Open Sans Bold"/>
              </a:rPr>
              <a:t>marche</a:t>
            </a:r>
            <a:r>
              <a:rPr lang="en-US" sz="1600" dirty="0" smtClean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Sur </a:t>
            </a:r>
            <a:r>
              <a:rPr lang="en-US" sz="1050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  <a:r>
              <a:rPr lang="en-US" sz="1050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nscription  </a:t>
            </a:r>
            <a:endParaRPr lang="en-US" sz="2800" dirty="0">
              <a:solidFill>
                <a:srgbClr val="FF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 algn="l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15h30 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à 16h30 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Chants avec Stéphanie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5651" y="2324675"/>
            <a:ext cx="4597345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Mardi 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1er </a:t>
            </a: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avril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2025 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marL="345451" lvl="1" indent="-172725" algn="just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10h30 :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Entretien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des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plantes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 algn="just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14h à 16h: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Peinture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avec Florence</a:t>
            </a:r>
          </a:p>
          <a:p>
            <a:pPr marL="345451" lvl="1" indent="-172725" algn="just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16h15 à 17h15 :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Réunion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des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résidents</a:t>
            </a:r>
            <a:endParaRPr lang="en-US" sz="1600" b="1" dirty="0" smtClean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72726" lvl="1" algn="just">
              <a:lnSpc>
                <a:spcPts val="224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marL="172726" lvl="1" algn="just">
              <a:lnSpc>
                <a:spcPts val="2240"/>
              </a:lnSpc>
            </a:pPr>
            <a:endParaRPr lang="en-US" sz="1600" b="1" dirty="0" smtClean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70567" y="1439516"/>
            <a:ext cx="4597345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Lundi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31 mars 2025 :</a:t>
            </a:r>
          </a:p>
          <a:p>
            <a:pPr marL="345451" lvl="1" indent="-172725" algn="just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9h30 : Bus </a:t>
            </a:r>
            <a:r>
              <a:rPr lang="en-US" sz="1050" b="1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  <a:r>
              <a:rPr lang="en-US" sz="1050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ur </a:t>
            </a:r>
            <a:r>
              <a:rPr lang="en-US" sz="1050" b="1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  <a:r>
              <a:rPr lang="en-US" sz="1050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nscription </a:t>
            </a:r>
          </a:p>
          <a:p>
            <a:pPr marL="345451" lvl="1" indent="-172725" algn="just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15h30 à 16h30 : Gym </a:t>
            </a:r>
            <a:r>
              <a:rPr lang="en-US" sz="1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ouce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avec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Aurore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444745" y="3938980"/>
            <a:ext cx="4215316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dirty="0" err="1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Mercredi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 </a:t>
            </a: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avril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2025 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marL="345451" lvl="1" indent="-172725" algn="l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15h00 :  Choral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Mabelvoy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5651" y="4355955"/>
            <a:ext cx="4597345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dirty="0" err="1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Jeudi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 </a:t>
            </a: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avril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2025 :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 algn="l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14h30 : Film ( Le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Volcan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)</a:t>
            </a:r>
          </a:p>
          <a:p>
            <a:pPr marL="172726" lvl="1" algn="l">
              <a:lnSpc>
                <a:spcPts val="2240"/>
              </a:lnSpc>
            </a:pP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428180" y="5343405"/>
            <a:ext cx="4548240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dirty="0" err="1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Vendredi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 </a:t>
            </a: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avril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2025 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marL="345451" lvl="1" indent="-172725" algn="l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9h30 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Bus </a:t>
            </a:r>
            <a:r>
              <a:rPr lang="en-US" sz="1050" b="1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  <a:r>
              <a:rPr lang="en-US" sz="1050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ur </a:t>
            </a:r>
            <a:r>
              <a:rPr lang="en-US" sz="1050" b="1" dirty="0" err="1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  <a:r>
              <a:rPr lang="en-US" sz="1050" b="1" dirty="0" err="1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ncription</a:t>
            </a:r>
            <a:r>
              <a:rPr lang="en-US" sz="1050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</a:t>
            </a:r>
            <a:endParaRPr lang="en-US" sz="1600" b="1" dirty="0"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 algn="l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latin typeface="Open Sans Bold"/>
                <a:ea typeface="Open Sans Bold"/>
                <a:cs typeface="Open Sans Bold"/>
                <a:sym typeface="Open Sans Bold"/>
              </a:rPr>
              <a:t>11h30 : </a:t>
            </a:r>
            <a:r>
              <a:rPr lang="en-US" sz="1600" b="1" dirty="0" smtClean="0">
                <a:latin typeface="Open Sans Bold"/>
                <a:ea typeface="Open Sans Bold"/>
                <a:cs typeface="Open Sans Bold"/>
                <a:sym typeface="Open Sans Bold"/>
              </a:rPr>
              <a:t>Groupe de </a:t>
            </a:r>
            <a:r>
              <a:rPr lang="en-US" sz="1600" b="1" dirty="0" err="1" smtClean="0">
                <a:latin typeface="Open Sans Bold"/>
                <a:ea typeface="Open Sans Bold"/>
                <a:cs typeface="Open Sans Bold"/>
                <a:sym typeface="Open Sans Bold"/>
              </a:rPr>
              <a:t>marche</a:t>
            </a:r>
            <a:r>
              <a:rPr lang="en-US" sz="1600" b="1" dirty="0" smtClean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 smtClean="0">
                <a:latin typeface="Open Sans Bold"/>
                <a:ea typeface="Open Sans Bold"/>
                <a:cs typeface="Open Sans Bold"/>
                <a:sym typeface="Open Sans Bold"/>
              </a:rPr>
              <a:t>en</a:t>
            </a:r>
            <a:r>
              <a:rPr lang="en-US" sz="1600" b="1" dirty="0" smtClean="0">
                <a:latin typeface="Open Sans Bold"/>
                <a:ea typeface="Open Sans Bold"/>
                <a:cs typeface="Open Sans Bold"/>
                <a:sym typeface="Open Sans Bold"/>
              </a:rPr>
              <a:t> sortie </a:t>
            </a:r>
          </a:p>
          <a:p>
            <a:pPr marL="172726" lvl="1" algn="l">
              <a:lnSpc>
                <a:spcPts val="224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               </a:t>
            </a:r>
            <a:r>
              <a:rPr lang="en-US" sz="1050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Sur </a:t>
            </a:r>
            <a:r>
              <a:rPr lang="en-US" sz="1050" b="1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  <a:r>
              <a:rPr lang="en-US" sz="1050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nscription </a:t>
            </a:r>
            <a:endParaRPr lang="en-US" sz="1050" b="1" dirty="0">
              <a:solidFill>
                <a:srgbClr val="FF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 algn="l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15h30 à 16h30 </a:t>
            </a: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Chants avec Stéphanie</a:t>
            </a:r>
          </a:p>
        </p:txBody>
      </p:sp>
      <p:sp>
        <p:nvSpPr>
          <p:cNvPr id="18" name="TextBox 12"/>
          <p:cNvSpPr txBox="1"/>
          <p:nvPr/>
        </p:nvSpPr>
        <p:spPr>
          <a:xfrm>
            <a:off x="165650" y="6934200"/>
            <a:ext cx="507638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Samedi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5 </a:t>
            </a: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avril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2025 </a:t>
            </a:r>
            <a:r>
              <a:rPr lang="en-US" sz="1600" b="1" dirty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marL="345451" lvl="1" indent="-172725">
              <a:lnSpc>
                <a:spcPts val="2240"/>
              </a:lnSpc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15h à 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16h30 : 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Jeux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société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&amp;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belote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endParaRPr lang="fr-FR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5431491" y="6908989"/>
            <a:ext cx="4586303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Samedi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12 </a:t>
            </a:r>
            <a:r>
              <a:rPr lang="en-US" sz="1600" b="1" dirty="0" err="1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avril</a:t>
            </a:r>
            <a:r>
              <a:rPr lang="en-US" sz="1600" b="1" dirty="0" smtClean="0">
                <a:solidFill>
                  <a:srgbClr val="196B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2025 :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45451" lvl="1" indent="-172725" algn="l">
              <a:lnSpc>
                <a:spcPts val="224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15h à 16h30 :  Atelier </a:t>
            </a:r>
            <a:r>
              <a:rPr lang="en-US" sz="1600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créatif</a:t>
            </a:r>
            <a:r>
              <a:rPr lang="en-US" sz="16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</a:t>
            </a:r>
            <a:endParaRPr lang="en-US" sz="16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282</Words>
  <Application>Microsoft Office PowerPoint</Application>
  <PresentationFormat>Personnalisé</PresentationFormat>
  <Paragraphs>53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1" baseType="lpstr">
      <vt:lpstr>Homemade Apple</vt:lpstr>
      <vt:lpstr>Arial</vt:lpstr>
      <vt:lpstr>Forum</vt:lpstr>
      <vt:lpstr>Open Sans Bold</vt:lpstr>
      <vt:lpstr>Now</vt:lpstr>
      <vt:lpstr>Calibri</vt:lpstr>
      <vt:lpstr>Now Bold</vt:lpstr>
      <vt:lpstr>Glacial Indifference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animation 15 jours</dc:title>
  <dc:creator>Coordinatrice Foyer</dc:creator>
  <cp:lastModifiedBy>Animation Notre Foyer</cp:lastModifiedBy>
  <cp:revision>65</cp:revision>
  <cp:lastPrinted>2025-03-24T15:36:35Z</cp:lastPrinted>
  <dcterms:created xsi:type="dcterms:W3CDTF">2006-08-16T00:00:00Z</dcterms:created>
  <dcterms:modified xsi:type="dcterms:W3CDTF">2025-03-28T10:53:08Z</dcterms:modified>
  <dc:identifier>DAGYaIfIiUo</dc:identifier>
</cp:coreProperties>
</file>